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82" r:id="rId4"/>
    <p:sldId id="303" r:id="rId5"/>
    <p:sldId id="284" r:id="rId6"/>
    <p:sldId id="285" r:id="rId7"/>
    <p:sldId id="292" r:id="rId8"/>
    <p:sldId id="290" r:id="rId9"/>
    <p:sldId id="286" r:id="rId10"/>
    <p:sldId id="287" r:id="rId11"/>
    <p:sldId id="288" r:id="rId12"/>
    <p:sldId id="289" r:id="rId13"/>
    <p:sldId id="294" r:id="rId14"/>
    <p:sldId id="295" r:id="rId15"/>
    <p:sldId id="296" r:id="rId16"/>
    <p:sldId id="304" r:id="rId17"/>
    <p:sldId id="300" r:id="rId18"/>
    <p:sldId id="297" r:id="rId19"/>
    <p:sldId id="299" r:id="rId20"/>
    <p:sldId id="298" r:id="rId21"/>
    <p:sldId id="281" r:id="rId22"/>
    <p:sldId id="302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604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30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71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029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56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2017/12/19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39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2017/12/19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28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2017/12/19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362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2017/12/19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4800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2017/12/19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24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2017/12/19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761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996FC-9DC0-45FF-B8BB-515F98E0EDE5}" type="datetimeFigureOut">
              <a:rPr lang="zh-TW" altLang="en-US" smtClean="0"/>
              <a:t>2017/12/19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9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13038" y="2387555"/>
            <a:ext cx="9144000" cy="956233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 </a:t>
            </a:r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到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 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最短路徑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05946" y="3381570"/>
            <a:ext cx="6851659" cy="2184401"/>
          </a:xfrm>
        </p:spPr>
        <p:txBody>
          <a:bodyPr>
            <a:normAutofit lnSpcReduction="10000"/>
          </a:bodyPr>
          <a:lstStyle/>
          <a:p>
            <a:pPr algn="l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不會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LINUX……..</a:t>
            </a:r>
          </a:p>
          <a:p>
            <a:pPr algn="l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呵呵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讓你在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小時內入門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…..…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還有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wargame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想要了解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搶旗大賽卻又不敢參加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…..</a:t>
            </a:r>
          </a:p>
          <a:p>
            <a:pPr algn="l"/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呵呵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保證讓你無痛入門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還會上癮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98722" y="576446"/>
            <a:ext cx="3783793" cy="646331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Happy hacking day</a:t>
            </a:r>
            <a:endParaRPr lang="zh-TW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71567" y="1216926"/>
            <a:ext cx="4288353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3200" b="1" dirty="0" smtClean="0"/>
              <a:t>高中職學生資安體驗營</a:t>
            </a:r>
            <a:endParaRPr lang="zh-TW" altLang="en-US" sz="3200" b="1" dirty="0"/>
          </a:p>
        </p:txBody>
      </p:sp>
      <p:sp>
        <p:nvSpPr>
          <p:cNvPr id="6" name="矩形 5"/>
          <p:cNvSpPr/>
          <p:nvPr/>
        </p:nvSpPr>
        <p:spPr>
          <a:xfrm>
            <a:off x="0" y="480299"/>
            <a:ext cx="4698722" cy="58477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教育部資訊人才培育計畫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405" y="317249"/>
            <a:ext cx="2324566" cy="24263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副標題 2"/>
          <p:cNvSpPr txBox="1">
            <a:spLocks/>
          </p:cNvSpPr>
          <p:nvPr/>
        </p:nvSpPr>
        <p:spPr>
          <a:xfrm>
            <a:off x="6958751" y="4473770"/>
            <a:ext cx="4929220" cy="1927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800" dirty="0" smtClean="0"/>
              <a:t>曾龍</a:t>
            </a:r>
            <a:endParaRPr lang="en-US" altLang="zh-TW" sz="1800" dirty="0" smtClean="0"/>
          </a:p>
          <a:p>
            <a:pPr algn="r"/>
            <a:r>
              <a:rPr lang="en-US" altLang="zh-TW" sz="1800" dirty="0" smtClean="0"/>
              <a:t>btseng@mail.ksu.edu.tw</a:t>
            </a:r>
            <a:endParaRPr lang="zh-TW" altLang="en-US" sz="1800" dirty="0" smtClean="0"/>
          </a:p>
          <a:p>
            <a:pPr algn="r"/>
            <a:r>
              <a:rPr lang="zh-TW" altLang="en-US" sz="1800" dirty="0" smtClean="0"/>
              <a:t>崑山科技大學</a:t>
            </a:r>
            <a:endParaRPr lang="en-US" altLang="zh-TW" sz="1800" dirty="0" smtClean="0"/>
          </a:p>
          <a:p>
            <a:pPr algn="r"/>
            <a:r>
              <a:rPr lang="zh-TW" altLang="en-US" sz="1800" dirty="0" smtClean="0"/>
              <a:t>資工系暨數位生活科技研究所   副教授</a:t>
            </a:r>
            <a:endParaRPr lang="en-US" altLang="zh-TW" sz="1800" dirty="0" smtClean="0"/>
          </a:p>
          <a:p>
            <a:pPr algn="r"/>
            <a:r>
              <a:rPr lang="zh-TW" altLang="en-US" sz="1800" dirty="0" smtClean="0"/>
              <a:t>雲端大數據分析暨資通安全研發中心   主任</a:t>
            </a:r>
            <a:endParaRPr lang="zh-TW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849669" y="199736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最速入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門</a:t>
            </a:r>
          </a:p>
        </p:txBody>
      </p:sp>
      <p:sp>
        <p:nvSpPr>
          <p:cNvPr id="10" name="矩形 9"/>
          <p:cNvSpPr/>
          <p:nvPr/>
        </p:nvSpPr>
        <p:spPr>
          <a:xfrm>
            <a:off x="7810794" y="342400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最沉重的砲灰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336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6075" y="188640"/>
            <a:ext cx="4693808" cy="994172"/>
          </a:xfrm>
        </p:spPr>
        <p:txBody>
          <a:bodyPr/>
          <a:lstStyle/>
          <a:p>
            <a:pPr>
              <a:defRPr/>
            </a:pPr>
            <a:r>
              <a:rPr lang="zh-TW" altLang="en-US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台灣在</a:t>
            </a:r>
            <a:r>
              <a:rPr lang="en-US" altLang="zh-TW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</a:t>
            </a:r>
            <a:r>
              <a:rPr lang="zh-TW" altLang="en-US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</a:t>
            </a:r>
            <a:r>
              <a:rPr lang="zh-TW" altLang="en-US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br>
              <a:rPr lang="en-US" altLang="zh-TW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大賽的成果</a:t>
            </a:r>
          </a:p>
        </p:txBody>
      </p:sp>
      <p:pic>
        <p:nvPicPr>
          <p:cNvPr id="430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425" y="1616869"/>
            <a:ext cx="3436466" cy="1367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74" y="4979101"/>
            <a:ext cx="4519613" cy="162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350" y="4698319"/>
            <a:ext cx="3996008" cy="194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58575" y="3049584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四分之一的參賽團隊都來自韓國</a:t>
            </a:r>
            <a:endParaRPr lang="en-US" altLang="zh-TW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charset="-120"/>
            </a:endParaRPr>
          </a:p>
          <a:p>
            <a:pPr>
              <a:defRPr/>
            </a:pP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5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隊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/20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隊</a:t>
            </a:r>
          </a:p>
        </p:txBody>
      </p:sp>
      <p:sp>
        <p:nvSpPr>
          <p:cNvPr id="5" name="矩形 4"/>
          <p:cNvSpPr/>
          <p:nvPr/>
        </p:nvSpPr>
        <p:spPr>
          <a:xfrm>
            <a:off x="335801" y="116161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全球第二名</a:t>
            </a:r>
          </a:p>
        </p:txBody>
      </p:sp>
      <p:sp>
        <p:nvSpPr>
          <p:cNvPr id="6" name="矩形 5"/>
          <p:cNvSpPr/>
          <p:nvPr/>
        </p:nvSpPr>
        <p:spPr>
          <a:xfrm>
            <a:off x="916421" y="4414225"/>
            <a:ext cx="1941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全球</a:t>
            </a:r>
            <a:r>
              <a:rPr lang="zh-TW" altLang="en-US" sz="2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第四</a:t>
            </a:r>
            <a:r>
              <a:rPr lang="zh-TW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名</a:t>
            </a:r>
          </a:p>
        </p:txBody>
      </p:sp>
      <p:sp>
        <p:nvSpPr>
          <p:cNvPr id="43017" name="矩形 6"/>
          <p:cNvSpPr>
            <a:spLocks noChangeArrowheads="1"/>
          </p:cNvSpPr>
          <p:nvPr/>
        </p:nvSpPr>
        <p:spPr bwMode="auto">
          <a:xfrm>
            <a:off x="7432805" y="4781840"/>
            <a:ext cx="1370888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4050" dirty="0">
                <a:solidFill>
                  <a:srgbClr val="FFFF00"/>
                </a:solidFill>
                <a:latin typeface="Brush Script Std" pitchFamily="66" charset="0"/>
              </a:rPr>
              <a:t>2016</a:t>
            </a:r>
            <a:endParaRPr lang="zh-TW" altLang="en-US" sz="4050" dirty="0">
              <a:solidFill>
                <a:srgbClr val="FFFF00"/>
              </a:solidFill>
              <a:latin typeface="Brush Script Std" pitchFamily="66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18350" y="4152615"/>
            <a:ext cx="1941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全球</a:t>
            </a:r>
            <a:r>
              <a:rPr lang="zh-TW" altLang="en-US" sz="2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第四</a:t>
            </a:r>
            <a:r>
              <a:rPr lang="zh-TW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名</a:t>
            </a:r>
          </a:p>
        </p:txBody>
      </p:sp>
      <p:sp>
        <p:nvSpPr>
          <p:cNvPr id="13" name="矩形 12"/>
          <p:cNvSpPr/>
          <p:nvPr/>
        </p:nvSpPr>
        <p:spPr>
          <a:xfrm>
            <a:off x="10268674" y="2818751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全球第二名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683" y="259954"/>
            <a:ext cx="3976540" cy="2516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9327325" y="259954"/>
            <a:ext cx="13532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4000" dirty="0" smtClean="0">
                <a:solidFill>
                  <a:srgbClr val="FFFF00"/>
                </a:solidFill>
                <a:latin typeface="Brush Script Std" pitchFamily="66" charset="0"/>
              </a:rPr>
              <a:t>2017</a:t>
            </a:r>
            <a:endParaRPr lang="zh-TW" altLang="en-US" sz="4000" dirty="0">
              <a:solidFill>
                <a:srgbClr val="FFFF00"/>
              </a:solidFill>
              <a:latin typeface="Brush Script Std" pitchFamily="66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295" y="3873987"/>
            <a:ext cx="4836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https://www.youtube.com/watch?v=zjAwVIiN0F8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46" y="0"/>
            <a:ext cx="1027897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734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3" y="1381125"/>
            <a:ext cx="773588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標題 1"/>
          <p:cNvSpPr>
            <a:spLocks noGrp="1"/>
          </p:cNvSpPr>
          <p:nvPr>
            <p:ph type="title"/>
          </p:nvPr>
        </p:nvSpPr>
        <p:spPr>
          <a:xfrm>
            <a:off x="222250" y="246063"/>
            <a:ext cx="10515600" cy="1325562"/>
          </a:xfrm>
        </p:spPr>
        <p:txBody>
          <a:bodyPr/>
          <a:lstStyle/>
          <a:p>
            <a:r>
              <a:rPr lang="zh-TW" altLang="en-US" smtClean="0"/>
              <a:t>天才駭客組 </a:t>
            </a:r>
            <a:r>
              <a:rPr lang="en-US" altLang="zh-TW" smtClean="0"/>
              <a:t>tomcr00se</a:t>
            </a:r>
            <a:r>
              <a:rPr lang="zh-TW" altLang="en-US" smtClean="0"/>
              <a:t>湯姆克魯斯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/>
              <a:t>一人資安團隊</a:t>
            </a:r>
          </a:p>
        </p:txBody>
      </p:sp>
      <p:pic>
        <p:nvPicPr>
          <p:cNvPr id="4096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00" y="2220913"/>
            <a:ext cx="5715000" cy="3209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矩形 3"/>
          <p:cNvSpPr>
            <a:spLocks noChangeArrowheads="1"/>
          </p:cNvSpPr>
          <p:nvPr/>
        </p:nvSpPr>
        <p:spPr bwMode="auto">
          <a:xfrm>
            <a:off x="444500" y="6235700"/>
            <a:ext cx="4040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1800"/>
              <a:t>http://www.ithome.com.tw/news/89794</a:t>
            </a:r>
            <a:endParaRPr lang="zh-TW" altLang="en-US" sz="1800"/>
          </a:p>
        </p:txBody>
      </p:sp>
      <p:sp>
        <p:nvSpPr>
          <p:cNvPr id="5" name="矩形 4"/>
          <p:cNvSpPr/>
          <p:nvPr/>
        </p:nvSpPr>
        <p:spPr>
          <a:xfrm>
            <a:off x="2305050" y="4541838"/>
            <a:ext cx="6096000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2014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年於韓國舉辦的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SECUINSIDE 2014 CTF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駭客競賽，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charset="-120"/>
            </a:endParaRPr>
          </a:p>
          <a:p>
            <a:pPr>
              <a:defRPr/>
            </a:pP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一人打掛其他九組駭客團隊，獲得第一名。</a:t>
            </a:r>
          </a:p>
        </p:txBody>
      </p:sp>
    </p:spTree>
    <p:extLst>
      <p:ext uri="{BB962C8B-B14F-4D97-AF65-F5344CB8AC3E}">
        <p14:creationId xmlns:p14="http://schemas.microsoft.com/office/powerpoint/2010/main" val="174368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813261" y="761596"/>
            <a:ext cx="10515600" cy="46392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endParaRPr lang="en-US" altLang="zh-TW" sz="2000" dirty="0" smtClean="0"/>
          </a:p>
          <a:p>
            <a:pPr marL="0" indent="0">
              <a:buNone/>
            </a:pPr>
            <a:r>
              <a:rPr lang="zh-TW" altLang="en-US" sz="5400" dirty="0" smtClean="0"/>
              <a:t>駭客</a:t>
            </a:r>
            <a:r>
              <a:rPr lang="zh-TW" altLang="en-US" sz="5400" dirty="0"/>
              <a:t>代表的</a:t>
            </a:r>
            <a:r>
              <a:rPr lang="zh-TW" altLang="en-US" sz="5400" dirty="0" smtClean="0"/>
              <a:t>，</a:t>
            </a:r>
            <a:endParaRPr lang="en-US" altLang="zh-TW" sz="5400" dirty="0" smtClean="0"/>
          </a:p>
          <a:p>
            <a:pPr marL="0" indent="0" algn="ctr">
              <a:buNone/>
            </a:pPr>
            <a:r>
              <a:rPr lang="zh-TW" altLang="en-US" sz="5400" dirty="0" smtClean="0"/>
              <a:t>是</a:t>
            </a:r>
            <a:endParaRPr lang="en-US" altLang="zh-TW" sz="5400" dirty="0" smtClean="0"/>
          </a:p>
          <a:p>
            <a:pPr marL="0" indent="0">
              <a:buNone/>
            </a:pPr>
            <a:r>
              <a:rPr lang="en-US" altLang="zh-TW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indent="0">
              <a:buNone/>
            </a:pPr>
            <a:r>
              <a:rPr lang="zh-TW" alt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高超</a:t>
            </a:r>
            <a:r>
              <a:rPr lang="zh-TW" altLang="en-US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的技術</a:t>
            </a:r>
            <a:r>
              <a:rPr lang="zh-TW" altLang="en-US" sz="7200" dirty="0"/>
              <a:t>跟</a:t>
            </a:r>
            <a:r>
              <a:rPr lang="zh-TW" altLang="en-US" sz="7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挑戰的</a:t>
            </a:r>
            <a:r>
              <a:rPr lang="zh-TW" altLang="en-US" sz="7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精神</a:t>
            </a:r>
            <a:endParaRPr lang="en-US" altLang="zh-TW" sz="7200" dirty="0" smtClean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996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251497"/>
            <a:ext cx="12192000" cy="16558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/>
              <a:t>去哪裡找全球比賽</a:t>
            </a:r>
            <a:r>
              <a:rPr lang="en-US" altLang="zh-TW" sz="5400" dirty="0" smtClean="0"/>
              <a:t>??</a:t>
            </a:r>
          </a:p>
          <a:p>
            <a:pPr algn="ctr"/>
            <a:r>
              <a:rPr lang="en-US" altLang="zh-TW" sz="5400" dirty="0" smtClean="0"/>
              <a:t>CTF</a:t>
            </a:r>
            <a:r>
              <a:rPr lang="zh-TW" altLang="en-US" sz="5400" dirty="0" smtClean="0"/>
              <a:t> </a:t>
            </a:r>
            <a:r>
              <a:rPr lang="en-US" altLang="zh-TW" sz="5400" dirty="0" smtClean="0"/>
              <a:t>times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81697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898528"/>
            <a:ext cx="12192000" cy="16422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CTF-CTF 1: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上圖中最高分的隊伍是哪個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algn="ctr"/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CTF-CTF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臺灣隊伍中最高分的是哪個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algn="ctr"/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CTF-CTF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去哪裡找最近要舉辦的比賽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algn="ctr"/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CTF-CTF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4:106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月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日舉辦的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Attack-Defense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型式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是哪一個比賽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8" name="矩形 7"/>
          <p:cNvSpPr/>
          <p:nvPr/>
        </p:nvSpPr>
        <p:spPr>
          <a:xfrm>
            <a:off x="215790" y="4850661"/>
            <a:ext cx="249299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不會吧</a:t>
            </a:r>
            <a:r>
              <a:rPr lang="en-US" altLang="zh-TW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  <a:p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連</a:t>
            </a:r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這個也</a:t>
            </a:r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要</a:t>
            </a:r>
            <a:endParaRPr lang="en-US" altLang="zh-TW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r>
              <a:rPr lang="en-US" altLang="zh-TW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</a:t>
            </a:r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60"/>
            <a:ext cx="12330108" cy="473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0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75222"/>
            <a:ext cx="12192000" cy="16558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/>
              <a:t>歷屆試題與</a:t>
            </a:r>
            <a:r>
              <a:rPr lang="en-US" altLang="zh-TW" sz="5400" dirty="0" err="1" smtClean="0"/>
              <a:t>Writeups</a:t>
            </a:r>
            <a:endParaRPr lang="en-US" altLang="zh-TW" sz="5400" dirty="0"/>
          </a:p>
          <a:p>
            <a:pPr algn="ctr"/>
            <a:r>
              <a:rPr lang="en-US" altLang="zh-TW" sz="3600" dirty="0" smtClean="0"/>
              <a:t>GOOGLE Search</a:t>
            </a:r>
            <a:r>
              <a:rPr lang="en-US" altLang="zh-TW" sz="36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▶</a:t>
            </a:r>
            <a:r>
              <a:rPr lang="en-US" altLang="zh-TW" sz="3600" dirty="0" smtClean="0">
                <a:solidFill>
                  <a:srgbClr val="00206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▶</a:t>
            </a:r>
            <a:r>
              <a:rPr lang="en-US" altLang="zh-TW" sz="3600" dirty="0" smtClean="0"/>
              <a:t>CTF </a:t>
            </a:r>
            <a:r>
              <a:rPr lang="en-US" altLang="zh-TW" sz="3600" dirty="0" err="1" smtClean="0"/>
              <a:t>github</a:t>
            </a:r>
            <a:r>
              <a:rPr lang="zh-TW" altLang="en-US" sz="3600" dirty="0" smtClean="0"/>
              <a:t> 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8485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9005" y="517524"/>
            <a:ext cx="6571295" cy="5565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53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95" y="943334"/>
            <a:ext cx="11474317" cy="562222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90054" y="6063388"/>
            <a:ext cx="6096000" cy="646331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r>
              <a:rPr lang="en-US" altLang="zh-TW" dirty="0"/>
              <a:t>https://github.com/ctfs/write-ups-2016/tree/master/hitcon-ctf-2016/reverse/welcome-50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01195" y="225378"/>
            <a:ext cx="4258962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4000" dirty="0" smtClean="0"/>
              <a:t>CTF</a:t>
            </a:r>
            <a:r>
              <a:rPr lang="zh-TW" altLang="en-US" sz="4000" dirty="0" smtClean="0"/>
              <a:t> </a:t>
            </a:r>
            <a:r>
              <a:rPr lang="en-US" altLang="zh-TW" sz="4000" dirty="0" err="1" smtClean="0"/>
              <a:t>writeups</a:t>
            </a:r>
            <a:r>
              <a:rPr lang="en-US" altLang="zh-TW" sz="4000" dirty="0" smtClean="0"/>
              <a:t>[</a:t>
            </a:r>
            <a:r>
              <a:rPr lang="zh-TW" altLang="en-US" sz="4000" dirty="0" smtClean="0"/>
              <a:t>解題</a:t>
            </a:r>
            <a:r>
              <a:rPr lang="en-US" altLang="zh-TW" sz="4000" dirty="0" smtClean="0"/>
              <a:t>]</a:t>
            </a:r>
            <a:endParaRPr lang="zh-TW" altLang="en-US" sz="4000" dirty="0"/>
          </a:p>
        </p:txBody>
      </p:sp>
      <p:pic>
        <p:nvPicPr>
          <p:cNvPr id="5" name="內容版面配置區 5"/>
          <p:cNvPicPr>
            <a:picLocks noChangeAspect="1"/>
          </p:cNvPicPr>
          <p:nvPr/>
        </p:nvPicPr>
        <p:blipFill rotWithShape="1">
          <a:blip r:embed="rId2"/>
          <a:srcRect l="6304" t="71208" r="67923" b="20001"/>
          <a:stretch/>
        </p:blipFill>
        <p:spPr>
          <a:xfrm>
            <a:off x="1954558" y="1937119"/>
            <a:ext cx="10031496" cy="16765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5811094" y="4794475"/>
            <a:ext cx="6174960" cy="76944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4400" dirty="0"/>
              <a:t>http://</a:t>
            </a:r>
            <a:r>
              <a:rPr lang="en-US" altLang="zh-TW" sz="4400" dirty="0" smtClean="0"/>
              <a:t>ctf2017.hitcon.org/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78130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75222"/>
            <a:ext cx="12192000" cy="16558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/>
              <a:t>我要怎麼開始</a:t>
            </a:r>
            <a:r>
              <a:rPr lang="en-US" altLang="zh-TW" sz="54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1824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41124" y="62260"/>
            <a:ext cx="781656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高中職生資安研習營</a:t>
            </a: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8707" y="1170256"/>
            <a:ext cx="7665322" cy="556005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3556932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17919" y="0"/>
            <a:ext cx="2121093" cy="4678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9800" dirty="0" smtClean="0">
                <a:solidFill>
                  <a:schemeClr val="bg1"/>
                </a:solidFill>
              </a:rPr>
              <a:t>1</a:t>
            </a:r>
            <a:endParaRPr lang="zh-TW" altLang="en-US" sz="29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6166" y="4093429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參加資</a:t>
            </a:r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安研習營</a:t>
            </a:r>
          </a:p>
        </p:txBody>
      </p:sp>
    </p:spTree>
    <p:extLst>
      <p:ext uri="{BB962C8B-B14F-4D97-AF65-F5344CB8AC3E}">
        <p14:creationId xmlns:p14="http://schemas.microsoft.com/office/powerpoint/2010/main" val="93226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r>
              <a:rPr lang="zh-TW" altLang="en-US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搶旗大賽</a:t>
            </a:r>
            <a:endParaRPr lang="zh-TW" altLang="en-US" sz="6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666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123825" y="0"/>
            <a:ext cx="3556932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641124" y="62260"/>
            <a:ext cx="781656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高中職生資安研習營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1740" y="1236159"/>
            <a:ext cx="7813292" cy="54364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80878" y="0"/>
            <a:ext cx="2147526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9800" dirty="0" smtClean="0">
                <a:solidFill>
                  <a:schemeClr val="bg1"/>
                </a:solidFill>
              </a:rPr>
              <a:t>2</a:t>
            </a:r>
            <a:endParaRPr lang="zh-TW" altLang="en-US" sz="298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022556"/>
            <a:ext cx="34163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參加每週舉辦的</a:t>
            </a:r>
            <a:endParaRPr lang="en-US" altLang="zh-TW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BreakALL</a:t>
            </a:r>
            <a:r>
              <a:rPr lang="en-US" altLang="zh-TW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CTF</a:t>
            </a:r>
            <a:endParaRPr lang="zh-TW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5496312"/>
            <a:ext cx="31005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連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假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及期中考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期末考</a:t>
            </a:r>
            <a:endParaRPr lang="en-US" altLang="zh-TW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會暫停一次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414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941368"/>
            <a:ext cx="11931964" cy="591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3556932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14699" y="0"/>
            <a:ext cx="2121093" cy="4678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9800" dirty="0" smtClean="0">
                <a:solidFill>
                  <a:schemeClr val="bg1"/>
                </a:solidFill>
              </a:rPr>
              <a:t>3</a:t>
            </a:r>
            <a:endParaRPr lang="zh-TW" altLang="en-US" sz="298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91716" y="-83314"/>
            <a:ext cx="781656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高中職生資安研習營</a:t>
            </a:r>
          </a:p>
        </p:txBody>
      </p:sp>
      <p:sp>
        <p:nvSpPr>
          <p:cNvPr id="7" name="矩形 6"/>
          <p:cNvSpPr/>
          <p:nvPr/>
        </p:nvSpPr>
        <p:spPr>
          <a:xfrm>
            <a:off x="553372" y="4078039"/>
            <a:ext cx="24929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參加年度的</a:t>
            </a:r>
            <a:endParaRPr lang="en-US" altLang="zh-TW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競賽</a:t>
            </a:r>
            <a:endParaRPr lang="zh-TW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875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</a:t>
            </a:r>
            <a:r>
              <a:rPr lang="zh-TW" altLang="en-US" sz="9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打</a:t>
            </a:r>
            <a:r>
              <a:rPr lang="zh-TW" altLang="en-US" sz="9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了</a:t>
            </a:r>
            <a:r>
              <a:rPr lang="en-US" altLang="zh-TW" sz="9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en-US" altLang="zh-TW" sz="9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987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字方塊 3"/>
          <p:cNvSpPr txBox="1">
            <a:spLocks noChangeArrowheads="1"/>
          </p:cNvSpPr>
          <p:nvPr/>
        </p:nvSpPr>
        <p:spPr bwMode="auto">
          <a:xfrm>
            <a:off x="165100" y="17463"/>
            <a:ext cx="81057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4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CTF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Capture the flag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搶旗大賽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} 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747" name="矩形 4"/>
          <p:cNvSpPr>
            <a:spLocks noChangeArrowheads="1"/>
          </p:cNvSpPr>
          <p:nvPr/>
        </p:nvSpPr>
        <p:spPr bwMode="auto">
          <a:xfrm>
            <a:off x="11113" y="798513"/>
            <a:ext cx="12180887" cy="460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給你一個題目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網頁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圖片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執行檔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2400" dirty="0" smtClean="0">
                <a:solidFill>
                  <a:schemeClr val="accent2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▶</a:t>
            </a:r>
            <a:r>
              <a:rPr lang="en-US" altLang="zh-TW" sz="2400" dirty="0" smtClean="0"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▶</a:t>
            </a:r>
            <a:r>
              <a:rPr lang="zh-TW" altLang="en-US" sz="2400" dirty="0" smtClean="0"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zh-TW" altLang="en-US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找出隱藏在其中的</a:t>
            </a:r>
            <a:r>
              <a:rPr lang="en-US" altLang="zh-TW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Flag</a:t>
            </a:r>
            <a:endParaRPr lang="zh-TW" altLang="en-US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85" y="1630363"/>
            <a:ext cx="3920415" cy="2457877"/>
          </a:xfrm>
          <a:prstGeom prst="rect">
            <a:avLst/>
          </a:prstGeom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266699" y="1461422"/>
            <a:ext cx="3790951" cy="337881"/>
          </a:xfrm>
          <a:solidFill>
            <a:schemeClr val="accent4">
              <a:lumMod val="50000"/>
            </a:schemeClr>
          </a:solidFill>
        </p:spPr>
        <p:txBody>
          <a:bodyPr>
            <a:no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你能從</a:t>
            </a:r>
            <a:r>
              <a:rPr lang="zh-TW" alt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黑洞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裡找出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嗎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85" y="3536953"/>
            <a:ext cx="4185915" cy="3083891"/>
          </a:xfrm>
          <a:prstGeom prst="rect">
            <a:avLst/>
          </a:prstGeom>
        </p:spPr>
      </p:pic>
      <p:sp>
        <p:nvSpPr>
          <p:cNvPr id="11" name="標題 1"/>
          <p:cNvSpPr txBox="1">
            <a:spLocks/>
          </p:cNvSpPr>
          <p:nvPr/>
        </p:nvSpPr>
        <p:spPr>
          <a:xfrm>
            <a:off x="204135" y="3750359"/>
            <a:ext cx="3790951" cy="33788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你能從</a:t>
            </a:r>
            <a:r>
              <a:rPr lang="zh-TW" alt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網頁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中找出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嗎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1750" name="Picture 6" descr="「CTF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22" y="4925054"/>
            <a:ext cx="1858678" cy="165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262" y="3321181"/>
            <a:ext cx="5853113" cy="3302714"/>
          </a:xfrm>
          <a:prstGeom prst="rect">
            <a:avLst/>
          </a:prstGeom>
        </p:spPr>
      </p:pic>
      <p:sp>
        <p:nvSpPr>
          <p:cNvPr id="15" name="標題 1"/>
          <p:cNvSpPr txBox="1">
            <a:spLocks/>
          </p:cNvSpPr>
          <p:nvPr/>
        </p:nvSpPr>
        <p:spPr>
          <a:xfrm>
            <a:off x="9315124" y="5334515"/>
            <a:ext cx="2676852" cy="83465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你能從</a:t>
            </a:r>
            <a:r>
              <a:rPr lang="zh-TW" alt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網路封包</a:t>
            </a:r>
            <a:endParaRPr lang="en-US" altLang="zh-TW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中找出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嗎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6"/>
          <a:srcRect r="6185"/>
          <a:stretch/>
        </p:blipFill>
        <p:spPr>
          <a:xfrm>
            <a:off x="5609024" y="1378249"/>
            <a:ext cx="6051215" cy="2158704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9891060" y="1393641"/>
            <a:ext cx="2300940" cy="83465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你能從</a:t>
            </a:r>
            <a:r>
              <a:rPr lang="zh-TW" alt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執行檔</a:t>
            </a:r>
            <a:endParaRPr lang="en-US" altLang="zh-TW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中找出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嗎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36842" y="2457601"/>
            <a:ext cx="230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逆向工程（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83097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「kali 2016 2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60" y="3443288"/>
            <a:ext cx="3659178" cy="130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右箭號 5"/>
          <p:cNvSpPr/>
          <p:nvPr/>
        </p:nvSpPr>
        <p:spPr>
          <a:xfrm>
            <a:off x="4136730" y="3773637"/>
            <a:ext cx="2730795" cy="6415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2" descr="「pwntools」的圖片搜尋結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57" b="35412"/>
          <a:stretch/>
        </p:blipFill>
        <p:spPr bwMode="auto">
          <a:xfrm>
            <a:off x="241231" y="2743762"/>
            <a:ext cx="3863836" cy="57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3"/>
          <p:cNvSpPr txBox="1">
            <a:spLocks noChangeArrowheads="1"/>
          </p:cNvSpPr>
          <p:nvPr/>
        </p:nvSpPr>
        <p:spPr bwMode="auto">
          <a:xfrm>
            <a:off x="165100" y="17463"/>
            <a:ext cx="81057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4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CTF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Capture the flag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搶旗大賽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} 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4"/>
          <p:cNvSpPr>
            <a:spLocks noChangeArrowheads="1"/>
          </p:cNvSpPr>
          <p:nvPr/>
        </p:nvSpPr>
        <p:spPr bwMode="auto">
          <a:xfrm>
            <a:off x="11113" y="798513"/>
            <a:ext cx="12180887" cy="460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連線到一個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服務</a:t>
            </a:r>
            <a:r>
              <a:rPr lang="en-US" altLang="zh-TW" sz="2400" dirty="0" smtClean="0">
                <a:solidFill>
                  <a:schemeClr val="accent2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▶</a:t>
            </a:r>
            <a:r>
              <a:rPr lang="zh-TW" altLang="en-US" sz="2400" dirty="0" smtClean="0">
                <a:solidFill>
                  <a:schemeClr val="accent2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破解服務並取得</a:t>
            </a:r>
            <a:r>
              <a:rPr lang="en-US" altLang="zh-TW" sz="2400" dirty="0" smtClean="0">
                <a:solidFill>
                  <a:schemeClr val="accent2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shell</a:t>
            </a:r>
            <a:r>
              <a:rPr lang="en-US" altLang="zh-TW" sz="2400" dirty="0" smtClean="0"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▶</a:t>
            </a:r>
            <a:r>
              <a:rPr lang="zh-TW" altLang="en-US" sz="2400" dirty="0" smtClean="0"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zh-TW" altLang="en-US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找出隱藏在其中的</a:t>
            </a:r>
            <a:r>
              <a:rPr lang="en-US" altLang="zh-TW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Flag</a:t>
            </a:r>
            <a:endParaRPr lang="zh-TW" altLang="en-US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88306" y="3362552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弱點或漏洞攻擊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Pwnable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93" y="2952044"/>
            <a:ext cx="4472212" cy="2515305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281690" y="4715428"/>
            <a:ext cx="2058047" cy="113192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25675" y="1406347"/>
            <a:ext cx="1859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Pwn</a:t>
            </a:r>
            <a:endParaRPr lang="zh-TW" altLang="en-US" sz="7200" dirty="0"/>
          </a:p>
        </p:txBody>
      </p:sp>
      <p:sp>
        <p:nvSpPr>
          <p:cNvPr id="12" name="矩形 11"/>
          <p:cNvSpPr/>
          <p:nvPr/>
        </p:nvSpPr>
        <p:spPr>
          <a:xfrm>
            <a:off x="3642322" y="1406347"/>
            <a:ext cx="1859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Pwn</a:t>
            </a:r>
            <a:endParaRPr lang="zh-TW" altLang="en-US" sz="7200" dirty="0"/>
          </a:p>
        </p:txBody>
      </p:sp>
      <p:sp>
        <p:nvSpPr>
          <p:cNvPr id="13" name="矩形 12"/>
          <p:cNvSpPr/>
          <p:nvPr/>
        </p:nvSpPr>
        <p:spPr>
          <a:xfrm>
            <a:off x="5769075" y="1406347"/>
            <a:ext cx="1859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Pwn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604824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文字方塊 3"/>
          <p:cNvSpPr txBox="1">
            <a:spLocks noChangeArrowheads="1"/>
          </p:cNvSpPr>
          <p:nvPr/>
        </p:nvSpPr>
        <p:spPr bwMode="auto">
          <a:xfrm>
            <a:off x="114300" y="128792"/>
            <a:ext cx="266451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Jeopardy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843" name="矩形 4"/>
          <p:cNvSpPr>
            <a:spLocks noChangeArrowheads="1"/>
          </p:cNvSpPr>
          <p:nvPr/>
        </p:nvSpPr>
        <p:spPr bwMode="auto">
          <a:xfrm>
            <a:off x="11113" y="959789"/>
            <a:ext cx="12180887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1800"/>
              <a:t>https://ctftime.org/ctf-wtf/</a:t>
            </a:r>
            <a:endParaRPr lang="zh-TW" altLang="en-US" sz="1800"/>
          </a:p>
        </p:txBody>
      </p:sp>
      <p:sp>
        <p:nvSpPr>
          <p:cNvPr id="35844" name="矩形 5"/>
          <p:cNvSpPr>
            <a:spLocks noChangeArrowheads="1"/>
          </p:cNvSpPr>
          <p:nvPr/>
        </p:nvSpPr>
        <p:spPr bwMode="auto">
          <a:xfrm>
            <a:off x="114300" y="1438351"/>
            <a:ext cx="11944350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187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Jeopardy</a:t>
            </a:r>
            <a:r>
              <a:rPr lang="en-US" altLang="zh-TW" sz="187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187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解謎式</a:t>
            </a:r>
            <a:r>
              <a:rPr lang="en-US" altLang="zh-TW" sz="187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187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由主辦單位架設有漏洞的服務、系統及程式，讓比賽隊伍使用一些駭客攻擊手法去取得隱藏在內的</a:t>
            </a:r>
            <a:r>
              <a:rPr lang="en-US" altLang="zh-TW" sz="187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Flag(</a:t>
            </a:r>
            <a:r>
              <a:rPr lang="zh-TW" altLang="en-US" sz="187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指定目標或字串</a:t>
            </a:r>
            <a:r>
              <a:rPr lang="en-US" altLang="zh-TW" sz="187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187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進而獲得分數。</a:t>
            </a:r>
          </a:p>
        </p:txBody>
      </p:sp>
      <p:sp>
        <p:nvSpPr>
          <p:cNvPr id="2" name="矩形 1"/>
          <p:cNvSpPr/>
          <p:nvPr/>
        </p:nvSpPr>
        <p:spPr>
          <a:xfrm>
            <a:off x="2778812" y="5680"/>
            <a:ext cx="24929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dirty="0" smtClean="0"/>
              <a:t>解題式</a:t>
            </a:r>
            <a:endParaRPr lang="zh-TW" altLang="en-US" sz="6000" dirty="0"/>
          </a:p>
        </p:txBody>
      </p:sp>
      <p:sp>
        <p:nvSpPr>
          <p:cNvPr id="3" name="矩形 2"/>
          <p:cNvSpPr/>
          <p:nvPr/>
        </p:nvSpPr>
        <p:spPr>
          <a:xfrm>
            <a:off x="239771" y="2541334"/>
            <a:ext cx="5370454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在一定數量的題目中，越早回答出正確答案的隊伍，得分越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題目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類型較多元，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包括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逆向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工程（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）、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弱點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漏洞攻擊</a:t>
            </a:r>
            <a:r>
              <a:rPr lang="en-US" altLang="zh-TW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Pwnable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解密（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Crypto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）、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鑑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識（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Forensics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）、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網站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安全（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）、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以及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其他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難以歸類的綜合題（</a:t>
            </a:r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Misc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）等。</a:t>
            </a: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8958263" y="128792"/>
            <a:ext cx="3100387" cy="8064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類型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96612" y="757395"/>
            <a:ext cx="41088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/>
              <a:t>[</a:t>
            </a:r>
            <a:r>
              <a:rPr lang="zh-TW" altLang="en-US" sz="4000" b="1" dirty="0"/>
              <a:t>初賽最常見類型</a:t>
            </a:r>
            <a:r>
              <a:rPr lang="en-US" altLang="zh-TW" sz="4000" b="1" dirty="0"/>
              <a:t>]</a:t>
            </a:r>
            <a:endParaRPr lang="zh-TW" altLang="en-US" sz="4000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061" y="1911027"/>
            <a:ext cx="4632764" cy="4858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23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文字方塊 3"/>
          <p:cNvSpPr txBox="1">
            <a:spLocks noChangeArrowheads="1"/>
          </p:cNvSpPr>
          <p:nvPr/>
        </p:nvSpPr>
        <p:spPr bwMode="auto">
          <a:xfrm>
            <a:off x="62524" y="0"/>
            <a:ext cx="384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Attack&amp;Defense</a:t>
            </a:r>
            <a:endParaRPr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3600" dirty="0" smtClean="0"/>
              <a:t>攻</a:t>
            </a:r>
            <a:r>
              <a:rPr lang="zh-TW" altLang="en-US" sz="3600" dirty="0"/>
              <a:t>防</a:t>
            </a:r>
            <a:r>
              <a:rPr lang="zh-TW" altLang="en-US" sz="3600" dirty="0" smtClean="0"/>
              <a:t>模式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891" name="矩形 4"/>
          <p:cNvSpPr>
            <a:spLocks noChangeArrowheads="1"/>
          </p:cNvSpPr>
          <p:nvPr/>
        </p:nvSpPr>
        <p:spPr bwMode="auto">
          <a:xfrm>
            <a:off x="-9765" y="1135022"/>
            <a:ext cx="12180887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TW" altLang="en-US" sz="1800"/>
          </a:p>
        </p:txBody>
      </p:sp>
      <p:sp>
        <p:nvSpPr>
          <p:cNvPr id="37892" name="矩形 5"/>
          <p:cNvSpPr>
            <a:spLocks noChangeArrowheads="1"/>
          </p:cNvSpPr>
          <p:nvPr/>
        </p:nvSpPr>
        <p:spPr bwMode="auto">
          <a:xfrm>
            <a:off x="138138" y="1623713"/>
            <a:ext cx="5912019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TW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每</a:t>
            </a:r>
            <a:r>
              <a:rPr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一個參賽者都有一個必須要保護的伺服器，在這個伺服器中執行的各種服務，則充滿了各式各樣的漏洞。</a:t>
            </a:r>
            <a:endParaRPr lang="en-US" altLang="zh-TW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TW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參賽者</a:t>
            </a:r>
            <a:r>
              <a:rPr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就必須要有能力分析系統漏洞，利用該漏洞撰寫攻擊程式，對其他隊伍的伺服器發動攻擊。在攻擊的過程中，如何確認攻擊成功，可以從被攻擊隊伍中取得一個象徵該隊的旗幟（</a:t>
            </a:r>
            <a:r>
              <a:rPr lang="en-US" altLang="zh-TW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r>
              <a:rPr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）或是金鑰，並上傳給主辦單位的伺服器後，就可以確認該次攻擊成功得分。</a:t>
            </a:r>
          </a:p>
        </p:txBody>
      </p:sp>
      <p:pic>
        <p:nvPicPr>
          <p:cNvPr id="37893" name="Picture 4" descr="「Attack Defense ctf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22632" r="18967" b="13889"/>
          <a:stretch>
            <a:fillRect/>
          </a:stretch>
        </p:blipFill>
        <p:spPr bwMode="auto">
          <a:xfrm>
            <a:off x="357377" y="3907747"/>
            <a:ext cx="5723301" cy="272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8958263" y="128792"/>
            <a:ext cx="3100387" cy="8064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類型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946" y="804640"/>
            <a:ext cx="5749615" cy="36694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74872" y="1040814"/>
            <a:ext cx="29322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 b="1" dirty="0"/>
              <a:t>[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決</a:t>
            </a:r>
            <a:r>
              <a:rPr lang="zh-TW" altLang="en-US" sz="2800" b="1" dirty="0"/>
              <a:t>賽最常見類型</a:t>
            </a:r>
            <a:r>
              <a:rPr lang="en-US" altLang="zh-TW" sz="2800" b="1" dirty="0"/>
              <a:t>]</a:t>
            </a:r>
            <a:endParaRPr lang="zh-TW" altLang="en-US" sz="28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946" y="3093347"/>
            <a:ext cx="5749615" cy="37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109" y="403655"/>
            <a:ext cx="10555399" cy="61701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94827" y="6026150"/>
            <a:ext cx="4964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b="1" dirty="0">
                <a:solidFill>
                  <a:srgbClr val="FFFF00"/>
                </a:solidFill>
              </a:rPr>
              <a:t>可以占領伺服器的服務時間越久，得分也越高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76815" y="616465"/>
            <a:ext cx="53796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HITCON CTF 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導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覽</a:t>
            </a:r>
            <a:endParaRPr lang="en-US" altLang="zh-TW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https://www.slideshare.net/HacksInTaiwan/hitcon-ctf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9091613" y="430"/>
            <a:ext cx="3100387" cy="8064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類型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128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4392" y="0"/>
            <a:ext cx="9134453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19629" y="349030"/>
            <a:ext cx="3748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HITCON GIRLS: CTF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介紹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小魚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念奇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19629" y="770816"/>
            <a:ext cx="5720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https://www.slideshare.net/HITCONGIRLS/hitcon-girls-ctf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25899" y="5197799"/>
            <a:ext cx="650761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一次看懂</a:t>
            </a:r>
            <a:r>
              <a:rPr lang="en-US" altLang="zh-TW" sz="2800" dirty="0"/>
              <a:t>CTF</a:t>
            </a:r>
            <a:r>
              <a:rPr lang="zh-TW" altLang="en-US" sz="2800" dirty="0"/>
              <a:t>資安攻防</a:t>
            </a:r>
            <a:r>
              <a:rPr lang="zh-TW" altLang="en-US" sz="2800" dirty="0" smtClean="0"/>
              <a:t>賽</a:t>
            </a:r>
            <a:endParaRPr lang="en-US" altLang="zh-TW" sz="2800" dirty="0" smtClean="0"/>
          </a:p>
          <a:p>
            <a:r>
              <a:rPr lang="en-US" altLang="zh-TW" sz="2800" dirty="0" smtClean="0"/>
              <a:t>https</a:t>
            </a:r>
            <a:r>
              <a:rPr lang="en-US" altLang="zh-TW" sz="2800" dirty="0"/>
              <a:t>://www.ithome.com.tw/news/102969</a:t>
            </a:r>
            <a:endParaRPr lang="zh-TW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0" y="4097497"/>
            <a:ext cx="59662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HITCON</a:t>
            </a:r>
            <a:r>
              <a:rPr lang="zh-TW" altLang="en-US" sz="2400" dirty="0"/>
              <a:t>駭客戰隊與</a:t>
            </a:r>
            <a:r>
              <a:rPr lang="en-US" altLang="zh-TW" sz="2400" dirty="0"/>
              <a:t>CTF</a:t>
            </a:r>
            <a:r>
              <a:rPr lang="zh-TW" altLang="en-US" sz="2400" dirty="0"/>
              <a:t>經驗</a:t>
            </a:r>
            <a:r>
              <a:rPr lang="zh-TW" altLang="en-US" sz="2400" dirty="0" smtClean="0"/>
              <a:t>分享</a:t>
            </a:r>
            <a:endParaRPr lang="en-US" altLang="zh-TW" sz="2400" dirty="0" smtClean="0"/>
          </a:p>
          <a:p>
            <a:r>
              <a:rPr lang="en-US" altLang="zh-TW" sz="2400" dirty="0"/>
              <a:t>https://www.slideshare.net/seiyalee/hitconctf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762000" y="5736408"/>
            <a:ext cx="77855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/>
              <a:t>Ctf</a:t>
            </a:r>
            <a:r>
              <a:rPr lang="en-US" altLang="zh-TW" sz="2400" dirty="0"/>
              <a:t> For </a:t>
            </a:r>
            <a:r>
              <a:rPr lang="en-US" altLang="zh-TW" sz="2400" dirty="0" smtClean="0"/>
              <a:t>Beginner</a:t>
            </a:r>
          </a:p>
          <a:p>
            <a:r>
              <a:rPr lang="en-US" altLang="zh-TW" sz="2400" dirty="0"/>
              <a:t>https://www.slideshare.net/bananaappletw/ctf-for-beginner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434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0388" y="296451"/>
            <a:ext cx="10321925" cy="764381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TW" altLang="en-US" dirty="0" smtClean="0"/>
              <a:t>世界最著名的 </a:t>
            </a:r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 </a:t>
            </a:r>
            <a:r>
              <a:rPr lang="zh-TW" altLang="en-US" dirty="0" smtClean="0"/>
              <a:t>大賽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>https://defcon.org/</a:t>
            </a:r>
            <a:endParaRPr lang="zh-TW" altLang="en-US" dirty="0"/>
          </a:p>
        </p:txBody>
      </p:sp>
      <p:pic>
        <p:nvPicPr>
          <p:cNvPr id="3993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7347" r="1329"/>
          <a:stretch>
            <a:fillRect/>
          </a:stretch>
        </p:blipFill>
        <p:spPr>
          <a:xfrm>
            <a:off x="265919" y="1360273"/>
            <a:ext cx="6918325" cy="436502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223" y="1154670"/>
            <a:ext cx="4191000" cy="245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7499223" y="3719746"/>
            <a:ext cx="220631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Jeff Moss (hacker)</a:t>
            </a:r>
            <a:endParaRPr lang="zh-TW" altLang="en-US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85137" y="4664290"/>
            <a:ext cx="2722220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SINCE 1993 </a:t>
            </a:r>
            <a:endParaRPr lang="zh-TW" altLang="en-US" sz="4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charset="-12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19" y="189792"/>
            <a:ext cx="11463450" cy="644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85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752</Words>
  <Application>Microsoft Office PowerPoint</Application>
  <PresentationFormat>寬螢幕</PresentationFormat>
  <Paragraphs>116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1" baseType="lpstr">
      <vt:lpstr>Adobe Gothic Std B</vt:lpstr>
      <vt:lpstr>微軟正黑體</vt:lpstr>
      <vt:lpstr>新細明體</vt:lpstr>
      <vt:lpstr>Arial</vt:lpstr>
      <vt:lpstr>Brush Script Std</vt:lpstr>
      <vt:lpstr>Calibri</vt:lpstr>
      <vt:lpstr>Calibri Light</vt:lpstr>
      <vt:lpstr>Wingdings</vt:lpstr>
      <vt:lpstr>Office 佈景主題</vt:lpstr>
      <vt:lpstr>從 linux 到 CTF 的 最短路徑</vt:lpstr>
      <vt:lpstr>PowerPoint 簡報</vt:lpstr>
      <vt:lpstr>你能從黑洞裡找出Flag嗎??</vt:lpstr>
      <vt:lpstr>PowerPoint 簡報</vt:lpstr>
      <vt:lpstr>CTF　類型</vt:lpstr>
      <vt:lpstr>CTF　類型</vt:lpstr>
      <vt:lpstr>CTF　類型</vt:lpstr>
      <vt:lpstr>PowerPoint 簡報</vt:lpstr>
      <vt:lpstr>世界最著名的 CTF 大賽: https://defcon.org/</vt:lpstr>
      <vt:lpstr>台灣在DEF CON CTF  大賽的成果</vt:lpstr>
      <vt:lpstr>天才駭客組 tomcr00se湯姆克魯斯 一人資安團隊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從linux到CTF的最短路徑</dc:title>
  <dc:creator>ksu</dc:creator>
  <cp:lastModifiedBy>ksu</cp:lastModifiedBy>
  <cp:revision>39</cp:revision>
  <dcterms:created xsi:type="dcterms:W3CDTF">2017-11-13T16:52:22Z</dcterms:created>
  <dcterms:modified xsi:type="dcterms:W3CDTF">2017-12-19T00:01:28Z</dcterms:modified>
</cp:coreProperties>
</file>